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8" r:id="rId4"/>
    <p:sldId id="257" r:id="rId5"/>
    <p:sldId id="259" r:id="rId6"/>
    <p:sldId id="260" r:id="rId7"/>
    <p:sldId id="264" r:id="rId8"/>
    <p:sldId id="267" r:id="rId9"/>
    <p:sldId id="268" r:id="rId10"/>
    <p:sldId id="270" r:id="rId11"/>
    <p:sldId id="269" r:id="rId12"/>
    <p:sldId id="265" r:id="rId13"/>
    <p:sldId id="275" r:id="rId14"/>
    <p:sldId id="276" r:id="rId15"/>
    <p:sldId id="261" r:id="rId16"/>
    <p:sldId id="262" r:id="rId17"/>
    <p:sldId id="263" r:id="rId18"/>
    <p:sldId id="266" r:id="rId19"/>
    <p:sldId id="272" r:id="rId20"/>
    <p:sldId id="271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iables" id="{DAAA9978-2AA3-C646-96ED-8C6CFFA41130}">
          <p14:sldIdLst>
            <p14:sldId id="256"/>
            <p14:sldId id="274"/>
            <p14:sldId id="258"/>
            <p14:sldId id="257"/>
            <p14:sldId id="259"/>
            <p14:sldId id="260"/>
            <p14:sldId id="264"/>
            <p14:sldId id="267"/>
            <p14:sldId id="268"/>
            <p14:sldId id="270"/>
            <p14:sldId id="269"/>
            <p14:sldId id="265"/>
            <p14:sldId id="275"/>
            <p14:sldId id="276"/>
            <p14:sldId id="261"/>
            <p14:sldId id="262"/>
            <p14:sldId id="263"/>
            <p14:sldId id="266"/>
            <p14:sldId id="272"/>
            <p14:sldId id="271"/>
            <p14:sldId id="273"/>
          </p14:sldIdLst>
        </p14:section>
        <p14:section name="If statements" id="{AFC34AC8-A01D-7944-9447-41B9A732AC33}">
          <p14:sldIdLst/>
        </p14:section>
        <p14:section name="Loops" id="{7BF027DF-3849-724C-A445-BE511C895BA4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8"/>
    <p:restoredTop sz="94704"/>
  </p:normalViewPr>
  <p:slideViewPr>
    <p:cSldViewPr snapToGrid="0" snapToObjects="1">
      <p:cViewPr varScale="1">
        <p:scale>
          <a:sx n="105" d="100"/>
          <a:sy n="10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C4D7-8560-6F49-B72F-167CF105C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5A146-C609-1647-9298-FE2F8B6CC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C8BBE-81BE-4A4A-98E9-8AF37F15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6561-8EA3-E047-913C-74A81020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BA28-B691-A140-B9A0-60BCE89E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1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EBEB-484E-DC4A-A1A7-C5C82DA7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C16ED-15BF-454F-9442-66F811229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5CDA1-07ED-C94F-8F73-369D9FD3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DF118-34E2-9E44-916D-E849A7FEF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930FF-3C1A-114E-95DD-45DC5785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0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5C119C-78F4-7A4B-8FC7-3B3957976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01C9B-0DDA-CA42-B58E-614F8346F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7FFFC-9F87-684E-A20C-E47C1037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6428-CFC7-924D-B5CD-01E763D2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01102-78D3-1F43-B373-09267C53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5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D089-04A0-6C4B-9845-9CC0BF19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7B50-8204-4E4E-91DA-A18434EF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319B8-D856-7043-B711-BFEBE764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C22A9-5A76-2A4A-A754-4E287532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1722E-4C35-AC42-9E84-BBC0AB8F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5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1659-7D00-9A48-9971-363D1E05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A0E8-CD99-E44B-B5CC-B1CFCE03A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396A4-24ED-F54C-B318-18440423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D447B-4047-8E41-8911-DBDE2043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47BA-15D9-B04A-BE31-776B9372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3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AE55-6D71-564D-81AE-C5C94244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446A-5AD8-F644-AA44-9A84B5F5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85724-F623-F442-A82A-7332D6A61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E71B6-4A53-114C-91A7-26FB755E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3654E-45B5-624F-9264-7F3B26FA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63036-CF20-864C-B707-FFF13D8B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9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FE93-E9AE-6540-BD79-BD9FCB34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FE245-31AC-5547-BC16-51AB6C9D4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29D22-0108-9D48-93BA-45EEF3C6B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D5476-069A-F34F-986F-8400E4D43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C3322-735C-DF4B-A2D7-764FCBC6F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3D088-9B70-4D45-BC64-3C37A55B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265B9-21A3-0F41-B559-69435DD3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E51945-AC32-4641-835A-DD7D7522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E753-A11E-C24F-AFB5-937DDB3D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8583C-9BCE-C740-962B-E567FD1E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2D1A2-B46A-384E-8388-1A511523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D0CDF-9D3F-CA40-A98E-A223A7D7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5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F7CBB-0CF1-6342-803F-0036B180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9DC0A-2A20-D446-A7D4-3AE61F76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AFA05-61CE-3742-BB83-BC5F1097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9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7CA7-61A7-EE40-9623-65E77D28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3D4E1-5D8F-F24B-9782-84D9CF5C8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FF21E-5C1E-9E4D-9AAB-31EBD87DF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DAF40-EB94-DB4A-A40F-96099EBC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1702A-4701-F547-BDF8-ACC72B00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FA3C8-EC6D-7949-8EDE-59707050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461B3-D696-F14A-87B6-9171CF4B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6CBB0-B30D-B749-A9C2-D0AF003F4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E64E9-AC58-BA47-96D8-FA8955F3B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3855C-D15E-0447-8EA1-EC26AB9E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2FDB-C711-104E-A75E-61B7EB2C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69277-003F-754A-89F2-0C631E96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5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0950A5-778D-B946-B4E4-1F88BB84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AC61C-9470-DA48-9044-6B803668E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54D5-A5D5-BB4C-81B7-934C15E5C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0E26E-3CE3-4B40-8AF4-0AC07FE32D5B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D28DC-7BED-4B40-96A0-3549517BB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B955B-1271-4A49-923C-4F6D8C22B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309BD-9BEE-CF43-A45E-D8DA67A5D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4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www.instagram.com/p/CsJ390vpC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DCD3-630C-0048-B658-C3FBD705A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Variables and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0BE0A-7C1D-A74B-9F58-A613DAEDF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42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45C4-046B-6041-9888-49C14D14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assignment too - updating a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44916-E51A-434B-B239-5D36F7D9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right side is </a:t>
            </a:r>
            <a:r>
              <a:rPr lang="en-US" b="1" dirty="0" err="1">
                <a:latin typeface="Courier" pitchFamily="2" charset="0"/>
              </a:rPr>
              <a:t>post_likes</a:t>
            </a:r>
            <a:r>
              <a:rPr lang="en-US" b="1" dirty="0">
                <a:latin typeface="Courier" pitchFamily="2" charset="0"/>
              </a:rPr>
              <a:t> + 1</a:t>
            </a:r>
          </a:p>
          <a:p>
            <a:r>
              <a:rPr lang="en-US" dirty="0"/>
              <a:t>So, Python needs to look up the current value of </a:t>
            </a:r>
            <a:r>
              <a:rPr lang="en-US" b="1" dirty="0" err="1">
                <a:latin typeface="Courier" pitchFamily="2" charset="0"/>
              </a:rPr>
              <a:t>post_likes</a:t>
            </a:r>
            <a:r>
              <a:rPr lang="en-US" b="1" dirty="0">
                <a:latin typeface="Courier" pitchFamily="2" charset="0"/>
              </a:rPr>
              <a:t> </a:t>
            </a:r>
            <a:r>
              <a:rPr lang="en-US" dirty="0"/>
              <a:t>(in this example, 28)</a:t>
            </a:r>
          </a:p>
          <a:p>
            <a:r>
              <a:rPr lang="en-US" dirty="0"/>
              <a:t>Then add 1 </a:t>
            </a:r>
          </a:p>
          <a:p>
            <a:r>
              <a:rPr lang="en-US" dirty="0"/>
              <a:t>Then store the result, 29, in the </a:t>
            </a:r>
            <a:r>
              <a:rPr lang="en-US" b="1" dirty="0" err="1">
                <a:latin typeface="Courier" pitchFamily="2" charset="0"/>
              </a:rPr>
              <a:t>post_likes</a:t>
            </a:r>
            <a:r>
              <a:rPr lang="en-US" b="1" dirty="0">
                <a:latin typeface="Courier" pitchFamily="2" charset="0"/>
              </a:rPr>
              <a:t> </a:t>
            </a:r>
            <a:r>
              <a:rPr lang="en-US" dirty="0"/>
              <a:t>variable</a:t>
            </a:r>
          </a:p>
          <a:p>
            <a:r>
              <a:rPr lang="en-US" dirty="0"/>
              <a:t>The previous value is overwritten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6CEFD95-1899-3649-B321-9D859534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0" y="5376069"/>
            <a:ext cx="7586246" cy="8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6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4AF6-7239-3543-BB29-3BE9B3F1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E77A-BC09-744C-9965-1C40FE5F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790" y="463639"/>
            <a:ext cx="3068217" cy="37681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Figure out what value this is </a:t>
            </a:r>
          </a:p>
          <a:p>
            <a:pPr marL="514350" indent="-514350">
              <a:buAutoNum type="alphaLcPeriod"/>
            </a:pPr>
            <a:r>
              <a:rPr lang="en-US" dirty="0"/>
              <a:t>look up what is in </a:t>
            </a:r>
            <a:r>
              <a:rPr lang="en-US" dirty="0" err="1"/>
              <a:t>post_likes</a:t>
            </a:r>
            <a:r>
              <a:rPr lang="en-US" dirty="0"/>
              <a:t> (28)</a:t>
            </a:r>
          </a:p>
          <a:p>
            <a:pPr marL="514350" indent="-514350">
              <a:buAutoNum type="alphaLcPeriod"/>
            </a:pPr>
            <a:r>
              <a:rPr lang="en-US" dirty="0"/>
              <a:t>Add 1 </a:t>
            </a:r>
          </a:p>
          <a:p>
            <a:pPr marL="514350" indent="-514350">
              <a:buAutoNum type="alphaLcPeriod"/>
            </a:pPr>
            <a:r>
              <a:rPr lang="en-US" dirty="0"/>
              <a:t>The answer is 29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0A5B35BE-AAFD-B341-80BC-9AF90A362B7F}"/>
              </a:ext>
            </a:extLst>
          </p:cNvPr>
          <p:cNvSpPr/>
          <p:nvPr/>
        </p:nvSpPr>
        <p:spPr>
          <a:xfrm flipH="1">
            <a:off x="3620278" y="2563150"/>
            <a:ext cx="4665305" cy="1668641"/>
          </a:xfrm>
          <a:prstGeom prst="uturnArrow">
            <a:avLst>
              <a:gd name="adj1" fmla="val 25000"/>
              <a:gd name="adj2" fmla="val 25000"/>
              <a:gd name="adj3" fmla="val 27237"/>
              <a:gd name="adj4" fmla="val 43750"/>
              <a:gd name="adj5" fmla="val 10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6F6E12-56A9-4A49-A604-99DC90ED1A67}"/>
              </a:ext>
            </a:extLst>
          </p:cNvPr>
          <p:cNvSpPr txBox="1">
            <a:spLocks/>
          </p:cNvSpPr>
          <p:nvPr/>
        </p:nvSpPr>
        <p:spPr>
          <a:xfrm>
            <a:off x="408993" y="3163533"/>
            <a:ext cx="3068217" cy="1068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Store 29 in this variable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7074C52-C011-7F47-8C1C-7246305C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483" y="4492690"/>
            <a:ext cx="7586246" cy="800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A283F-2E9E-FB41-96BB-45FC3F525ECF}"/>
              </a:ext>
            </a:extLst>
          </p:cNvPr>
          <p:cNvSpPr txBox="1"/>
          <p:nvPr/>
        </p:nvSpPr>
        <p:spPr>
          <a:xfrm>
            <a:off x="408993" y="5554483"/>
            <a:ext cx="11536264" cy="1200329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Now, </a:t>
            </a:r>
            <a:r>
              <a:rPr lang="en-US" sz="3600" b="1" dirty="0" err="1"/>
              <a:t>post_likes</a:t>
            </a:r>
            <a:r>
              <a:rPr lang="en-US" sz="3600" b="1" dirty="0"/>
              <a:t> </a:t>
            </a:r>
            <a:r>
              <a:rPr lang="en-US" sz="3600" dirty="0"/>
              <a:t>does exist, so no new variable is created</a:t>
            </a:r>
          </a:p>
          <a:p>
            <a:r>
              <a:rPr lang="en-US" sz="3600" dirty="0"/>
              <a:t>The existing </a:t>
            </a:r>
            <a:r>
              <a:rPr lang="en-US" sz="3600" b="1" dirty="0" err="1"/>
              <a:t>post_likes</a:t>
            </a:r>
            <a:r>
              <a:rPr lang="en-US" sz="3600" b="1" dirty="0"/>
              <a:t> </a:t>
            </a:r>
            <a:r>
              <a:rPr lang="en-US" sz="3600" dirty="0"/>
              <a:t>variable is updated. It is still an int</a:t>
            </a:r>
          </a:p>
        </p:txBody>
      </p:sp>
    </p:spTree>
    <p:extLst>
      <p:ext uri="{BB962C8B-B14F-4D97-AF65-F5344CB8AC3E}">
        <p14:creationId xmlns:p14="http://schemas.microsoft.com/office/powerpoint/2010/main" val="290124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97F4-DDAA-3A4B-8E15-557A8E8B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Python, something like this,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031950-2A35-BB46-B77F-774002525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65849" cy="4351338"/>
          </a:xfrm>
        </p:spPr>
        <p:txBody>
          <a:bodyPr/>
          <a:lstStyle/>
          <a:p>
            <a:r>
              <a:rPr lang="en-US" dirty="0"/>
              <a:t>What if I like a post, then I un-like it?</a:t>
            </a:r>
          </a:p>
          <a:p>
            <a:endParaRPr lang="en-US" dirty="0"/>
          </a:p>
          <a:p>
            <a:r>
              <a:rPr lang="en-US" dirty="0"/>
              <a:t>Can you see the new assignment statement?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FFFF1-E170-5842-A837-2AB3F2C4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322" y="1825625"/>
            <a:ext cx="7603677" cy="45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6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DFC9-E2F8-3145-B013-620D3FF0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variable - the message with the number of likes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0215-0C08-4E43-AB5A-AE121944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5997384"/>
            <a:ext cx="10515600" cy="495491"/>
          </a:xfrm>
        </p:spPr>
        <p:txBody>
          <a:bodyPr/>
          <a:lstStyle/>
          <a:p>
            <a:r>
              <a:rPr lang="en-US" dirty="0"/>
              <a:t>What if there are no likes, or 1 like? We'll look at that next week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43EAD-F2F5-B24E-A066-9AA14A2C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436622"/>
            <a:ext cx="9194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4AF6-7239-3543-BB29-3BE9B3F1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E77A-BC09-744C-9965-1C40FE5F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790" y="463639"/>
            <a:ext cx="3068217" cy="376815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Figure out what value this is </a:t>
            </a:r>
          </a:p>
          <a:p>
            <a:pPr marL="514350" indent="-514350">
              <a:buAutoNum type="alphaLcPeriod"/>
            </a:pPr>
            <a:r>
              <a:rPr lang="en-US" dirty="0"/>
              <a:t>look up what is in </a:t>
            </a:r>
            <a:r>
              <a:rPr lang="en-US" dirty="0" err="1"/>
              <a:t>post_likes</a:t>
            </a:r>
            <a:r>
              <a:rPr lang="en-US" dirty="0"/>
              <a:t> (28)</a:t>
            </a:r>
          </a:p>
          <a:p>
            <a:pPr marL="514350" indent="-514350">
              <a:buAutoNum type="alphaLcPeriod"/>
            </a:pPr>
            <a:r>
              <a:rPr lang="en-US" dirty="0"/>
              <a:t>Convert it to a string '28'</a:t>
            </a:r>
          </a:p>
          <a:p>
            <a:pPr marL="514350" indent="-514350">
              <a:buAutoNum type="alphaLcPeriod"/>
            </a:pPr>
            <a:r>
              <a:rPr lang="en-US" dirty="0"/>
              <a:t>Create a new string ' likes'</a:t>
            </a:r>
          </a:p>
          <a:p>
            <a:pPr marL="514350" indent="-514350">
              <a:buAutoNum type="alphaLcPeriod"/>
            </a:pPr>
            <a:r>
              <a:rPr lang="en-US" dirty="0"/>
              <a:t>Join the '28' and ' likes' strings into a new string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0A5B35BE-AAFD-B341-80BC-9AF90A362B7F}"/>
              </a:ext>
            </a:extLst>
          </p:cNvPr>
          <p:cNvSpPr/>
          <p:nvPr/>
        </p:nvSpPr>
        <p:spPr>
          <a:xfrm flipH="1">
            <a:off x="3620278" y="2563150"/>
            <a:ext cx="4665305" cy="1668641"/>
          </a:xfrm>
          <a:prstGeom prst="uturnArrow">
            <a:avLst>
              <a:gd name="adj1" fmla="val 25000"/>
              <a:gd name="adj2" fmla="val 25000"/>
              <a:gd name="adj3" fmla="val 27237"/>
              <a:gd name="adj4" fmla="val 43750"/>
              <a:gd name="adj5" fmla="val 10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6F6E12-56A9-4A49-A604-99DC90ED1A67}"/>
              </a:ext>
            </a:extLst>
          </p:cNvPr>
          <p:cNvSpPr txBox="1">
            <a:spLocks/>
          </p:cNvSpPr>
          <p:nvPr/>
        </p:nvSpPr>
        <p:spPr>
          <a:xfrm>
            <a:off x="408993" y="3163533"/>
            <a:ext cx="3068217" cy="1068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Store the result '28 likes' in this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A283F-2E9E-FB41-96BB-45FC3F525ECF}"/>
              </a:ext>
            </a:extLst>
          </p:cNvPr>
          <p:cNvSpPr txBox="1"/>
          <p:nvPr/>
        </p:nvSpPr>
        <p:spPr>
          <a:xfrm>
            <a:off x="408993" y="5554483"/>
            <a:ext cx="11536264" cy="1077218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/>
              <a:t>message </a:t>
            </a:r>
            <a:r>
              <a:rPr lang="en-US" sz="3200" dirty="0"/>
              <a:t>does not exist, so a new str (string) variable is created </a:t>
            </a:r>
          </a:p>
          <a:p>
            <a:r>
              <a:rPr lang="en-US" sz="3200" dirty="0"/>
              <a:t>The existing </a:t>
            </a:r>
            <a:r>
              <a:rPr lang="en-US" sz="3200" b="1" dirty="0" err="1"/>
              <a:t>post_likes</a:t>
            </a:r>
            <a:r>
              <a:rPr lang="en-US" sz="3200" b="1" dirty="0"/>
              <a:t> </a:t>
            </a:r>
            <a:r>
              <a:rPr lang="en-US" sz="3200" dirty="0"/>
              <a:t>variable not changed, it is still an 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DE948-7BFB-8747-83EA-2E14B273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725" y="4372437"/>
            <a:ext cx="6908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0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CBB3-FD67-0042-A0CB-341396DF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else are variables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9E58-8CB7-1D4E-8A3F-33E8FE55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5093"/>
          </a:xfrm>
        </p:spPr>
        <p:txBody>
          <a:bodyPr>
            <a:normAutofit/>
          </a:bodyPr>
          <a:lstStyle/>
          <a:p>
            <a:r>
              <a:rPr lang="en-US" dirty="0"/>
              <a:t>When someone follows an account, the number of followers changes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buttons change too based on </a:t>
            </a:r>
            <a:r>
              <a:rPr lang="en-US" b="1" dirty="0"/>
              <a:t>if</a:t>
            </a:r>
            <a:r>
              <a:rPr lang="en-US" dirty="0"/>
              <a:t> I'm following an account or not</a:t>
            </a:r>
          </a:p>
          <a:p>
            <a:r>
              <a:rPr lang="en-US" dirty="0"/>
              <a:t>We'll look more at that soon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EF885-6560-F640-AB29-E03FD365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95" y="2331486"/>
            <a:ext cx="5745744" cy="1325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29F5B-B844-C24B-A302-C3EDD569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4" y="3792363"/>
            <a:ext cx="5942045" cy="12061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CD283C-1923-6042-AF36-A6B4A584CA5A}"/>
              </a:ext>
            </a:extLst>
          </p:cNvPr>
          <p:cNvCxnSpPr>
            <a:cxnSpLocks/>
          </p:cNvCxnSpPr>
          <p:nvPr/>
        </p:nvCxnSpPr>
        <p:spPr>
          <a:xfrm flipH="1" flipV="1">
            <a:off x="8382777" y="4998476"/>
            <a:ext cx="1097125" cy="1349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1BDEDB-1E17-9E45-8531-3E782EF8B0EB}"/>
              </a:ext>
            </a:extLst>
          </p:cNvPr>
          <p:cNvCxnSpPr>
            <a:cxnSpLocks/>
          </p:cNvCxnSpPr>
          <p:nvPr/>
        </p:nvCxnSpPr>
        <p:spPr>
          <a:xfrm flipV="1">
            <a:off x="2202024" y="3577263"/>
            <a:ext cx="853941" cy="81815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8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27A5EA-7D3D-CF4A-82B1-8BDFF304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92" y="3429000"/>
            <a:ext cx="8025883" cy="1852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9CBB3-FD67-0042-A0CB-341396DF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else are variables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9E58-8CB7-1D4E-8A3F-33E8FE55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5093"/>
          </a:xfrm>
        </p:spPr>
        <p:txBody>
          <a:bodyPr>
            <a:normAutofit/>
          </a:bodyPr>
          <a:lstStyle/>
          <a:p>
            <a:r>
              <a:rPr lang="en-US" dirty="0"/>
              <a:t>An account holder can change their username, name, or email</a:t>
            </a:r>
          </a:p>
          <a:p>
            <a:r>
              <a:rPr lang="en-US" dirty="0"/>
              <a:t>A new post is added - the variable that shows the number of posts will be updated (and the variable with the list of posts will be updated too)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A340A7-2268-C54C-98F1-C3AC99E14C30}"/>
              </a:ext>
            </a:extLst>
          </p:cNvPr>
          <p:cNvCxnSpPr>
            <a:cxnSpLocks/>
          </p:cNvCxnSpPr>
          <p:nvPr/>
        </p:nvCxnSpPr>
        <p:spPr>
          <a:xfrm flipV="1">
            <a:off x="2185989" y="5162766"/>
            <a:ext cx="853941" cy="81815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4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5F7F-057A-4745-B257-3672AF03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can be used to make new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05972-D0C6-634A-BB08-C2066BB95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</a:t>
            </a:r>
            <a:r>
              <a:rPr lang="en-US" b="1" dirty="0"/>
              <a:t>google</a:t>
            </a:r>
            <a:r>
              <a:rPr lang="en-US" dirty="0"/>
              <a:t> account, look at the page title, it says </a:t>
            </a:r>
            <a:r>
              <a:rPr lang="en-US" b="1" dirty="0"/>
              <a:t>@google</a:t>
            </a:r>
          </a:p>
          <a:p>
            <a:r>
              <a:rPr lang="en-US" dirty="0"/>
              <a:t>So, the page title is the account name with "@" in front of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48DBF-401C-AB47-8C83-29F5D012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908300"/>
            <a:ext cx="9944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2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0ED4-1062-6B4D-AC7D-CBD3412F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Python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6DED-000F-5C47-A9B9-716F8725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04" y="2190717"/>
            <a:ext cx="9304914" cy="2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63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4AF6-7239-3543-BB29-3BE9B3F1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E77A-BC09-744C-9965-1C40FE5F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790" y="1244349"/>
            <a:ext cx="3068217" cy="189016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Figure out what value this is - create a string 'google'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0A5B35BE-AAFD-B341-80BC-9AF90A362B7F}"/>
              </a:ext>
            </a:extLst>
          </p:cNvPr>
          <p:cNvSpPr/>
          <p:nvPr/>
        </p:nvSpPr>
        <p:spPr>
          <a:xfrm flipH="1">
            <a:off x="3620278" y="1465870"/>
            <a:ext cx="4665305" cy="1668641"/>
          </a:xfrm>
          <a:prstGeom prst="uturnArrow">
            <a:avLst>
              <a:gd name="adj1" fmla="val 25000"/>
              <a:gd name="adj2" fmla="val 25000"/>
              <a:gd name="adj3" fmla="val 27237"/>
              <a:gd name="adj4" fmla="val 43750"/>
              <a:gd name="adj5" fmla="val 10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6F6E12-56A9-4A49-A604-99DC90ED1A67}"/>
              </a:ext>
            </a:extLst>
          </p:cNvPr>
          <p:cNvSpPr txBox="1">
            <a:spLocks/>
          </p:cNvSpPr>
          <p:nvPr/>
        </p:nvSpPr>
        <p:spPr>
          <a:xfrm>
            <a:off x="408993" y="2066253"/>
            <a:ext cx="3068217" cy="1068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Store the value 'google' in this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E73C8-160C-294A-8CD2-502883BA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90" y="3379051"/>
            <a:ext cx="59182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C55E4-C5F9-B24C-B171-8CE33522838D}"/>
              </a:ext>
            </a:extLst>
          </p:cNvPr>
          <p:cNvSpPr txBox="1"/>
          <p:nvPr/>
        </p:nvSpPr>
        <p:spPr>
          <a:xfrm>
            <a:off x="408993" y="4436391"/>
            <a:ext cx="11536264" cy="2308324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A variable called </a:t>
            </a:r>
            <a:r>
              <a:rPr lang="en-US" sz="3600" b="1" dirty="0"/>
              <a:t>username</a:t>
            </a:r>
            <a:r>
              <a:rPr lang="en-US" sz="3600" dirty="0"/>
              <a:t> doesn't exist yet, a new variable called </a:t>
            </a:r>
            <a:r>
              <a:rPr lang="en-US" sz="3600" b="1" dirty="0"/>
              <a:t>username</a:t>
            </a:r>
            <a:r>
              <a:rPr lang="en-US" sz="3600" dirty="0"/>
              <a:t> is created and it will be assigned the new value - it will store 'google'</a:t>
            </a:r>
          </a:p>
          <a:p>
            <a:r>
              <a:rPr lang="en-US" sz="3600" dirty="0"/>
              <a:t>username will be a </a:t>
            </a:r>
            <a:r>
              <a:rPr lang="en-US" sz="3600" b="1" dirty="0"/>
              <a:t>str</a:t>
            </a:r>
            <a:r>
              <a:rPr lang="en-US" sz="3600" dirty="0"/>
              <a:t> (string) variable </a:t>
            </a:r>
          </a:p>
        </p:txBody>
      </p:sp>
    </p:spTree>
    <p:extLst>
      <p:ext uri="{BB962C8B-B14F-4D97-AF65-F5344CB8AC3E}">
        <p14:creationId xmlns:p14="http://schemas.microsoft.com/office/powerpoint/2010/main" val="282843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DC1E-557A-CF45-9463-165A0BFB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think about how a real application might use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5E1C-C8BF-C540-AACE-81936356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40424" cy="478243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program uses variables so we could choose any program </a:t>
            </a:r>
          </a:p>
          <a:p>
            <a:r>
              <a:rPr lang="en-US" dirty="0"/>
              <a:t>Let's think about </a:t>
            </a:r>
            <a:r>
              <a:rPr lang="en-US" b="1" dirty="0"/>
              <a:t>Instagram</a:t>
            </a:r>
            <a:r>
              <a:rPr lang="en-US" dirty="0"/>
              <a:t> since it's a famous Python web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Notes:</a:t>
            </a:r>
          </a:p>
          <a:p>
            <a:r>
              <a:rPr lang="en-US" dirty="0"/>
              <a:t>The web application part of Instagram manages all the data used in the mobile apps too</a:t>
            </a:r>
          </a:p>
          <a:p>
            <a:r>
              <a:rPr lang="en-US" dirty="0"/>
              <a:t>I don't work for Instagram so I'm making educated guesses about the variables they might use</a:t>
            </a:r>
          </a:p>
          <a:p>
            <a:r>
              <a:rPr lang="en-US" dirty="0"/>
              <a:t>Instagram is a very complex app so there's more happening that what we'll talk about here - but we are just getting started in programming so we won't worry too much about every detail </a:t>
            </a:r>
          </a:p>
        </p:txBody>
      </p:sp>
      <p:pic>
        <p:nvPicPr>
          <p:cNvPr id="5" name="Picture 4" descr="A logo of a camera&#10;&#10;Description automatically generated">
            <a:extLst>
              <a:ext uri="{FF2B5EF4-FFF2-40B4-BE49-F238E27FC236}">
                <a16:creationId xmlns:a16="http://schemas.microsoft.com/office/drawing/2014/main" id="{C2E2FA28-3B5B-A14E-A50F-D554E5BC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336" y="2380488"/>
            <a:ext cx="3331464" cy="33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4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4AF6-7239-3543-BB29-3BE9B3F1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E77A-BC09-744C-9965-1C40FE5F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8652" y="165619"/>
            <a:ext cx="3763348" cy="376815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Figure out what value this is </a:t>
            </a:r>
          </a:p>
          <a:p>
            <a:pPr marL="514350" indent="-514350">
              <a:buAutoNum type="alphaLcPeriod"/>
            </a:pPr>
            <a:r>
              <a:rPr lang="en-US" dirty="0"/>
              <a:t>look up what is in username - the string 'google'</a:t>
            </a:r>
          </a:p>
          <a:p>
            <a:pPr marL="514350" indent="-514350">
              <a:buAutoNum type="alphaLcPeriod"/>
            </a:pPr>
            <a:r>
              <a:rPr lang="en-US" dirty="0"/>
              <a:t>Create a string '@'</a:t>
            </a:r>
          </a:p>
          <a:p>
            <a:pPr marL="514350" indent="-514350">
              <a:buAutoNum type="alphaLcPeriod"/>
            </a:pPr>
            <a:r>
              <a:rPr lang="en-US" dirty="0"/>
              <a:t>Join '@' and 'google'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0A5B35BE-AAFD-B341-80BC-9AF90A362B7F}"/>
              </a:ext>
            </a:extLst>
          </p:cNvPr>
          <p:cNvSpPr/>
          <p:nvPr/>
        </p:nvSpPr>
        <p:spPr>
          <a:xfrm flipH="1">
            <a:off x="3620278" y="1793692"/>
            <a:ext cx="4665305" cy="1668641"/>
          </a:xfrm>
          <a:prstGeom prst="uturnArrow">
            <a:avLst>
              <a:gd name="adj1" fmla="val 25000"/>
              <a:gd name="adj2" fmla="val 25000"/>
              <a:gd name="adj3" fmla="val 27237"/>
              <a:gd name="adj4" fmla="val 43750"/>
              <a:gd name="adj5" fmla="val 10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6F6E12-56A9-4A49-A604-99DC90ED1A67}"/>
              </a:ext>
            </a:extLst>
          </p:cNvPr>
          <p:cNvSpPr txBox="1">
            <a:spLocks/>
          </p:cNvSpPr>
          <p:nvPr/>
        </p:nvSpPr>
        <p:spPr>
          <a:xfrm>
            <a:off x="408993" y="2577915"/>
            <a:ext cx="3068217" cy="1068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Store the calculated value '@google' in this variable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9F66C-F40D-CC4E-A09A-FC252C21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79" y="3591573"/>
            <a:ext cx="8470900" cy="78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1F55D-4271-2F4F-82E3-8252D93FD20E}"/>
              </a:ext>
            </a:extLst>
          </p:cNvPr>
          <p:cNvSpPr txBox="1"/>
          <p:nvPr/>
        </p:nvSpPr>
        <p:spPr>
          <a:xfrm>
            <a:off x="408993" y="4516149"/>
            <a:ext cx="11536264" cy="2308324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A variable called </a:t>
            </a:r>
            <a:r>
              <a:rPr lang="en-US" sz="3600" b="1" dirty="0" err="1"/>
              <a:t>page_title</a:t>
            </a:r>
            <a:r>
              <a:rPr lang="en-US" sz="3600" dirty="0"/>
              <a:t> doesn't exist yet, a new variable called </a:t>
            </a:r>
            <a:r>
              <a:rPr lang="en-US" sz="3600" b="1" dirty="0" err="1"/>
              <a:t>page_title</a:t>
            </a:r>
            <a:r>
              <a:rPr lang="en-US" sz="3600" dirty="0"/>
              <a:t> is created with the assigned value </a:t>
            </a:r>
          </a:p>
          <a:p>
            <a:r>
              <a:rPr lang="en-US" sz="3600" dirty="0" err="1"/>
              <a:t>page_title</a:t>
            </a:r>
            <a:r>
              <a:rPr lang="en-US" sz="3600" dirty="0"/>
              <a:t> will be a </a:t>
            </a:r>
            <a:r>
              <a:rPr lang="en-US" sz="3600" b="1" dirty="0"/>
              <a:t>str</a:t>
            </a:r>
            <a:r>
              <a:rPr lang="en-US" sz="3600" dirty="0"/>
              <a:t> (string) variable</a:t>
            </a:r>
          </a:p>
          <a:p>
            <a:r>
              <a:rPr lang="en-US" sz="3600" dirty="0"/>
              <a:t>username will </a:t>
            </a:r>
            <a:r>
              <a:rPr lang="en-US" sz="3600" b="1" dirty="0"/>
              <a:t>not</a:t>
            </a:r>
            <a:r>
              <a:rPr lang="en-US" sz="3600" dirty="0"/>
              <a:t> be changed</a:t>
            </a:r>
          </a:p>
        </p:txBody>
      </p:sp>
    </p:spTree>
    <p:extLst>
      <p:ext uri="{BB962C8B-B14F-4D97-AF65-F5344CB8AC3E}">
        <p14:creationId xmlns:p14="http://schemas.microsoft.com/office/powerpoint/2010/main" val="3660909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1295-421D-4243-AFCB-FB4CCE64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8842-B043-1540-B345-0B9D8F1DD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Variable assignment is used to make new variables and store data in them</a:t>
            </a:r>
          </a:p>
          <a:p>
            <a:r>
              <a:rPr lang="en-US" dirty="0"/>
              <a:t>Variable assignment is used to update, or change the value stored in a variable that already exists </a:t>
            </a:r>
          </a:p>
          <a:p>
            <a:r>
              <a:rPr lang="en-US" dirty="0"/>
              <a:t>Variables have types - we've seen str (string), int (integer number) and float (floating point number, a number with a decimal point)</a:t>
            </a:r>
          </a:p>
          <a:p>
            <a:pPr lvl="1"/>
            <a:r>
              <a:rPr lang="en-US" dirty="0"/>
              <a:t>There are others</a:t>
            </a:r>
          </a:p>
          <a:p>
            <a:r>
              <a:rPr lang="en-US" dirty="0"/>
              <a:t>Programs usually have lots of variables to store the data that the program needs</a:t>
            </a:r>
          </a:p>
          <a:p>
            <a:r>
              <a:rPr lang="en-US" dirty="0"/>
              <a:t>The data the program works with changes as the program runs and the user interacts with it, so we need to create, change and update variables in our programs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5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211-6829-D249-A90D-61A42148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variables used?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3D7CE-59CE-4A42-9B39-08B389CF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same, and what's different, or could be different, about the @</a:t>
            </a:r>
            <a:r>
              <a:rPr lang="en-US" dirty="0" err="1"/>
              <a:t>minneapoliscollege</a:t>
            </a:r>
            <a:r>
              <a:rPr lang="en-US" dirty="0"/>
              <a:t> and @google pages?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09181-4A7C-694A-81D4-39B024D3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6" y="2967135"/>
            <a:ext cx="4292393" cy="3890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1FA82-32BD-C54A-B0CF-7C105C5B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950" y="2967135"/>
            <a:ext cx="4553644" cy="391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4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3163-9BF4-C843-A4F6-26B830C1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- storing a username, using the variable's data in multiple places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78AB17-D8AE-2B47-98FC-C73BCF0CC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18" y="2273495"/>
            <a:ext cx="7106980" cy="43513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6167EC-7A80-1743-AF82-9186E80E77D4}"/>
              </a:ext>
            </a:extLst>
          </p:cNvPr>
          <p:cNvCxnSpPr>
            <a:cxnSpLocks/>
          </p:cNvCxnSpPr>
          <p:nvPr/>
        </p:nvCxnSpPr>
        <p:spPr>
          <a:xfrm flipH="1">
            <a:off x="3004457" y="1690688"/>
            <a:ext cx="939303" cy="5828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6EEE5D-8085-7C49-BC2F-A5C9823A5191}"/>
              </a:ext>
            </a:extLst>
          </p:cNvPr>
          <p:cNvCxnSpPr>
            <a:cxnSpLocks/>
          </p:cNvCxnSpPr>
          <p:nvPr/>
        </p:nvCxnSpPr>
        <p:spPr>
          <a:xfrm flipH="1">
            <a:off x="4267200" y="1845874"/>
            <a:ext cx="429208" cy="11211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3402A-40B8-FE4C-A14F-C044E4937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338" y="1690688"/>
            <a:ext cx="3184789" cy="50121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A96FDF-0168-5246-A55A-280FEE97FDCC}"/>
              </a:ext>
            </a:extLst>
          </p:cNvPr>
          <p:cNvCxnSpPr>
            <a:cxnSpLocks/>
          </p:cNvCxnSpPr>
          <p:nvPr/>
        </p:nvCxnSpPr>
        <p:spPr>
          <a:xfrm flipH="1">
            <a:off x="9736524" y="3636152"/>
            <a:ext cx="975019" cy="98497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EE2682-4B9A-8946-9F71-8789446E700C}"/>
              </a:ext>
            </a:extLst>
          </p:cNvPr>
          <p:cNvCxnSpPr>
            <a:cxnSpLocks/>
          </p:cNvCxnSpPr>
          <p:nvPr/>
        </p:nvCxnSpPr>
        <p:spPr>
          <a:xfrm>
            <a:off x="7973090" y="1845874"/>
            <a:ext cx="1923743" cy="6935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900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C495-A1BB-6D4B-8CA7-33F00764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A810B-3003-A84C-A453-CFA4AD60D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name</a:t>
            </a:r>
          </a:p>
          <a:p>
            <a:r>
              <a:rPr lang="en-US" dirty="0"/>
              <a:t>Different description</a:t>
            </a:r>
          </a:p>
          <a:p>
            <a:r>
              <a:rPr lang="en-US" dirty="0"/>
              <a:t>Different number of posts</a:t>
            </a:r>
          </a:p>
          <a:p>
            <a:r>
              <a:rPr lang="en-US" dirty="0"/>
              <a:t>Different number of followers</a:t>
            </a:r>
          </a:p>
          <a:p>
            <a:r>
              <a:rPr lang="en-US" dirty="0"/>
              <a:t>Different profile picture - or to be more specific, the link to each profile picture image is different </a:t>
            </a:r>
          </a:p>
          <a:p>
            <a:r>
              <a:rPr lang="en-US" dirty="0"/>
              <a:t>Different posts -- that's a little more complex, we'll come back to that later - there's a variable storing information about a list of posts </a:t>
            </a:r>
          </a:p>
          <a:p>
            <a:r>
              <a:rPr lang="en-US" dirty="0"/>
              <a:t>And probably many more </a:t>
            </a:r>
          </a:p>
        </p:txBody>
      </p:sp>
    </p:spTree>
    <p:extLst>
      <p:ext uri="{BB962C8B-B14F-4D97-AF65-F5344CB8AC3E}">
        <p14:creationId xmlns:p14="http://schemas.microsoft.com/office/powerpoint/2010/main" val="236569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6CDA-2BA7-294B-BDE0-3A9FEF09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might stay the same, or they can be changed and updated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DF9B-AC87-EB47-8EE6-88D3BD77C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https://www.instagram.com/p/CsJ390vpCcH/</a:t>
            </a:r>
            <a:endParaRPr lang="en-US" dirty="0"/>
          </a:p>
          <a:p>
            <a:r>
              <a:rPr lang="en-US" dirty="0"/>
              <a:t>When you like a post - what happens to the post count?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C4EE9-375C-414D-9D97-DA0533B98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67" y="3429000"/>
            <a:ext cx="3582122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9E93D-32A1-F847-92F3-BF5E8D4A7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349" y="3475296"/>
            <a:ext cx="3491754" cy="3429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794821-1E0A-7F42-A5AB-C9976B08A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80" y="4452386"/>
            <a:ext cx="1092200" cy="85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4DFC1-E033-AE4C-A6C8-15894B303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4452386"/>
            <a:ext cx="1066800" cy="88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3BB95-2939-0F4C-A08D-3894EEDAC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2386" y="3797205"/>
            <a:ext cx="1197666" cy="113778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EF84B2-C96F-C34A-9660-807CDC57FA98}"/>
              </a:ext>
            </a:extLst>
          </p:cNvPr>
          <p:cNvCxnSpPr>
            <a:cxnSpLocks/>
          </p:cNvCxnSpPr>
          <p:nvPr/>
        </p:nvCxnSpPr>
        <p:spPr>
          <a:xfrm>
            <a:off x="5467739" y="5057192"/>
            <a:ext cx="1343608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1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97F4-DDAA-3A4B-8E15-557A8E8B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Python, something like this,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93E30-D9F5-194C-A6F3-40161D803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1" y="1825625"/>
            <a:ext cx="9482298" cy="33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2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4AF6-7239-3543-BB29-3BE9B3F1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E77A-BC09-744C-9965-1C40FE5F1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 side of the = is a variable name</a:t>
            </a:r>
          </a:p>
          <a:p>
            <a:r>
              <a:rPr lang="en-US" dirty="0"/>
              <a:t>Right side of the = is the new value for that variable</a:t>
            </a:r>
          </a:p>
          <a:p>
            <a:endParaRPr lang="en-US" dirty="0"/>
          </a:p>
          <a:p>
            <a:r>
              <a:rPr lang="en-US" dirty="0"/>
              <a:t>Python figures out the value for the right side, then assigns that value to the variable</a:t>
            </a:r>
          </a:p>
          <a:p>
            <a:r>
              <a:rPr lang="en-US" dirty="0"/>
              <a:t>If the variable doesn't exist, it is created</a:t>
            </a:r>
          </a:p>
          <a:p>
            <a:r>
              <a:rPr lang="en-US" dirty="0"/>
              <a:t>If the variable does exist, it's value is changed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F1570-46E3-3147-90B0-8074352E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955" y="5579707"/>
            <a:ext cx="6247690" cy="106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3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4AF6-7239-3543-BB29-3BE9B3F1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E77A-BC09-744C-9965-1C40FE5F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790" y="2092080"/>
            <a:ext cx="3068217" cy="10682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1. Figure out what value this is - the number 28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F1570-46E3-3147-90B0-8074352E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938" y="3563937"/>
            <a:ext cx="6247690" cy="1068258"/>
          </a:xfrm>
          <a:prstGeom prst="rect">
            <a:avLst/>
          </a:prstGeo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0A5B35BE-AAFD-B341-80BC-9AF90A362B7F}"/>
              </a:ext>
            </a:extLst>
          </p:cNvPr>
          <p:cNvSpPr/>
          <p:nvPr/>
        </p:nvSpPr>
        <p:spPr>
          <a:xfrm flipH="1">
            <a:off x="3620278" y="1760359"/>
            <a:ext cx="4665305" cy="1668641"/>
          </a:xfrm>
          <a:prstGeom prst="uturnArrow">
            <a:avLst>
              <a:gd name="adj1" fmla="val 25000"/>
              <a:gd name="adj2" fmla="val 25000"/>
              <a:gd name="adj3" fmla="val 27237"/>
              <a:gd name="adj4" fmla="val 43750"/>
              <a:gd name="adj5" fmla="val 10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6F6E12-56A9-4A49-A604-99DC90ED1A67}"/>
              </a:ext>
            </a:extLst>
          </p:cNvPr>
          <p:cNvSpPr txBox="1">
            <a:spLocks/>
          </p:cNvSpPr>
          <p:nvPr/>
        </p:nvSpPr>
        <p:spPr>
          <a:xfrm>
            <a:off x="408993" y="2360742"/>
            <a:ext cx="3068217" cy="1068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Store the number in this 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4295-7B44-BD47-B196-160C8A72D336}"/>
              </a:ext>
            </a:extLst>
          </p:cNvPr>
          <p:cNvSpPr txBox="1"/>
          <p:nvPr/>
        </p:nvSpPr>
        <p:spPr>
          <a:xfrm>
            <a:off x="408993" y="4919008"/>
            <a:ext cx="11536264" cy="1938992"/>
          </a:xfrm>
          <a:prstGeom prst="rect">
            <a:avLst/>
          </a:prstGeom>
          <a:noFill/>
          <a:ln w="666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/>
              <a:t>No variable called </a:t>
            </a:r>
            <a:r>
              <a:rPr lang="en-US" sz="4000" b="1" dirty="0" err="1"/>
              <a:t>post_likes</a:t>
            </a:r>
            <a:r>
              <a:rPr lang="en-US" sz="4000" b="1" dirty="0"/>
              <a:t> </a:t>
            </a:r>
            <a:r>
              <a:rPr lang="en-US" sz="4000" dirty="0"/>
              <a:t>exists in the program. So a new variable called </a:t>
            </a:r>
            <a:r>
              <a:rPr lang="en-US" sz="4000" b="1" dirty="0" err="1"/>
              <a:t>post_likes</a:t>
            </a:r>
            <a:r>
              <a:rPr lang="en-US" sz="4000" b="1" dirty="0"/>
              <a:t> </a:t>
            </a:r>
            <a:r>
              <a:rPr lang="en-US" sz="4000" dirty="0"/>
              <a:t>is created</a:t>
            </a:r>
          </a:p>
          <a:p>
            <a:r>
              <a:rPr lang="en-US" sz="4000" dirty="0" err="1"/>
              <a:t>post_likes</a:t>
            </a:r>
            <a:r>
              <a:rPr lang="en-US" sz="4000" dirty="0"/>
              <a:t> will be an </a:t>
            </a:r>
            <a:r>
              <a:rPr lang="en-US" sz="4000" b="1" dirty="0"/>
              <a:t>int</a:t>
            </a:r>
            <a:r>
              <a:rPr lang="en-US" sz="4000" dirty="0"/>
              <a:t> (integer number) variable </a:t>
            </a:r>
          </a:p>
        </p:txBody>
      </p:sp>
    </p:spTree>
    <p:extLst>
      <p:ext uri="{BB962C8B-B14F-4D97-AF65-F5344CB8AC3E}">
        <p14:creationId xmlns:p14="http://schemas.microsoft.com/office/powerpoint/2010/main" val="391817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994</Words>
  <Application>Microsoft Macintosh PowerPoint</Application>
  <PresentationFormat>Widescreen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Courier</vt:lpstr>
      <vt:lpstr>Office Theme</vt:lpstr>
      <vt:lpstr>Variables and Assignment</vt:lpstr>
      <vt:lpstr>Let's think about how a real application might use variables</vt:lpstr>
      <vt:lpstr>Where are variables used? </vt:lpstr>
      <vt:lpstr>Variables - storing a username, using the variable's data in multiple places </vt:lpstr>
      <vt:lpstr>Variables</vt:lpstr>
      <vt:lpstr>Variables might stay the same, or they can be changed and updated</vt:lpstr>
      <vt:lpstr>In Python, something like this,</vt:lpstr>
      <vt:lpstr>Assignment</vt:lpstr>
      <vt:lpstr>Assignment</vt:lpstr>
      <vt:lpstr>This is assignment too - updating a variable</vt:lpstr>
      <vt:lpstr>Assignment</vt:lpstr>
      <vt:lpstr>In Python, something like this,</vt:lpstr>
      <vt:lpstr>Creating a new variable - the message with the number of likes</vt:lpstr>
      <vt:lpstr>Assignment</vt:lpstr>
      <vt:lpstr>Where else are variables changed?</vt:lpstr>
      <vt:lpstr>Where else are variables changed?</vt:lpstr>
      <vt:lpstr>Variables can be used to make new variables</vt:lpstr>
      <vt:lpstr>In Python </vt:lpstr>
      <vt:lpstr>Assignment</vt:lpstr>
      <vt:lpstr>Assignment</vt:lpstr>
      <vt:lpstr>Variable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and Assignment</dc:title>
  <dc:creator>James, Clara L</dc:creator>
  <cp:lastModifiedBy>James, Clara L</cp:lastModifiedBy>
  <cp:revision>12</cp:revision>
  <dcterms:created xsi:type="dcterms:W3CDTF">2023-08-02T19:34:13Z</dcterms:created>
  <dcterms:modified xsi:type="dcterms:W3CDTF">2023-08-02T21:25:47Z</dcterms:modified>
</cp:coreProperties>
</file>